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424" r:id="rId3"/>
    <p:sldId id="393" r:id="rId4"/>
    <p:sldId id="427" r:id="rId5"/>
    <p:sldId id="425" r:id="rId6"/>
    <p:sldId id="419" r:id="rId7"/>
    <p:sldId id="418" r:id="rId8"/>
    <p:sldId id="426" r:id="rId9"/>
    <p:sldId id="412" r:id="rId10"/>
    <p:sldId id="377" r:id="rId11"/>
    <p:sldId id="428" r:id="rId12"/>
    <p:sldId id="429" r:id="rId1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F9FC"/>
    <a:srgbClr val="FFCC66"/>
    <a:srgbClr val="FFCC99"/>
    <a:srgbClr val="0033CC"/>
    <a:srgbClr val="FFFFCC"/>
    <a:srgbClr val="FFCCCC"/>
    <a:srgbClr val="FF99FF"/>
    <a:srgbClr val="075861"/>
    <a:srgbClr val="4CE2F2"/>
    <a:srgbClr val="0FB9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12" autoAdjust="0"/>
    <p:restoredTop sz="99126" autoAdjust="0"/>
  </p:normalViewPr>
  <p:slideViewPr>
    <p:cSldViewPr snapToGrid="0">
      <p:cViewPr>
        <p:scale>
          <a:sx n="73" d="100"/>
          <a:sy n="73" d="100"/>
        </p:scale>
        <p:origin x="-828" y="-4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6248" cy="496974"/>
          </a:xfrm>
          <a:prstGeom prst="rect">
            <a:avLst/>
          </a:prstGeom>
        </p:spPr>
        <p:txBody>
          <a:bodyPr vert="horz" lIns="92450" tIns="46226" rIns="92450" bIns="4622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827" y="3"/>
            <a:ext cx="2946247" cy="496974"/>
          </a:xfrm>
          <a:prstGeom prst="rect">
            <a:avLst/>
          </a:prstGeom>
        </p:spPr>
        <p:txBody>
          <a:bodyPr vert="horz" lIns="92450" tIns="46226" rIns="92450" bIns="46226" rtlCol="0"/>
          <a:lstStyle>
            <a:lvl1pPr algn="r">
              <a:defRPr sz="1200"/>
            </a:lvl1pPr>
          </a:lstStyle>
          <a:p>
            <a:fld id="{9DBC6124-B49B-4A3E-9F8C-80DE6DE5EC49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31251"/>
            <a:ext cx="2946248" cy="496974"/>
          </a:xfrm>
          <a:prstGeom prst="rect">
            <a:avLst/>
          </a:prstGeom>
        </p:spPr>
        <p:txBody>
          <a:bodyPr vert="horz" lIns="92450" tIns="46226" rIns="92450" bIns="4622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827" y="9431251"/>
            <a:ext cx="2946247" cy="496974"/>
          </a:xfrm>
          <a:prstGeom prst="rect">
            <a:avLst/>
          </a:prstGeom>
        </p:spPr>
        <p:txBody>
          <a:bodyPr vert="horz" lIns="92450" tIns="46226" rIns="92450" bIns="46226" rtlCol="0" anchor="b"/>
          <a:lstStyle>
            <a:lvl1pPr algn="r">
              <a:defRPr sz="1200"/>
            </a:lvl1pPr>
          </a:lstStyle>
          <a:p>
            <a:fld id="{44E84468-F6B5-4603-8CC6-6E994FC38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572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6"/>
            <a:ext cx="2946249" cy="496973"/>
          </a:xfrm>
          <a:prstGeom prst="rect">
            <a:avLst/>
          </a:prstGeom>
        </p:spPr>
        <p:txBody>
          <a:bodyPr vert="horz" lIns="92397" tIns="46203" rIns="92397" bIns="462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30" y="6"/>
            <a:ext cx="2946248" cy="496973"/>
          </a:xfrm>
          <a:prstGeom prst="rect">
            <a:avLst/>
          </a:prstGeom>
        </p:spPr>
        <p:txBody>
          <a:bodyPr vert="horz" lIns="92397" tIns="46203" rIns="92397" bIns="46203" rtlCol="0"/>
          <a:lstStyle>
            <a:lvl1pPr algn="r">
              <a:defRPr sz="1200"/>
            </a:lvl1pPr>
          </a:lstStyle>
          <a:p>
            <a:fld id="{D1F8FEC9-B065-4D77-979F-B35C7A611386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7" tIns="46203" rIns="92397" bIns="462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5" y="4778353"/>
            <a:ext cx="5439101" cy="3908243"/>
          </a:xfrm>
          <a:prstGeom prst="rect">
            <a:avLst/>
          </a:prstGeom>
        </p:spPr>
        <p:txBody>
          <a:bodyPr vert="horz" lIns="92397" tIns="46203" rIns="92397" bIns="4620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1255"/>
            <a:ext cx="2946249" cy="496973"/>
          </a:xfrm>
          <a:prstGeom prst="rect">
            <a:avLst/>
          </a:prstGeom>
        </p:spPr>
        <p:txBody>
          <a:bodyPr vert="horz" lIns="92397" tIns="46203" rIns="92397" bIns="462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30" y="9431255"/>
            <a:ext cx="2946248" cy="496973"/>
          </a:xfrm>
          <a:prstGeom prst="rect">
            <a:avLst/>
          </a:prstGeom>
        </p:spPr>
        <p:txBody>
          <a:bodyPr vert="horz" lIns="92397" tIns="46203" rIns="92397" bIns="46203" rtlCol="0" anchor="b"/>
          <a:lstStyle>
            <a:lvl1pPr algn="r">
              <a:defRPr sz="1200"/>
            </a:lvl1pPr>
          </a:lstStyle>
          <a:p>
            <a:fld id="{97A223A8-F56A-4FA9-9107-164A952DF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74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994C4-662B-4B36-8B37-11FC9209D17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80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994C4-662B-4B36-8B37-11FC9209D17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80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994C4-662B-4B36-8B37-11FC9209D17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80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994C4-662B-4B36-8B37-11FC9209D17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80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994C4-662B-4B36-8B37-11FC9209D17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80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994C4-662B-4B36-8B37-11FC9209D17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80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994C4-662B-4B36-8B37-11FC9209D17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80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994C4-662B-4B36-8B37-11FC9209D17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80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7F50-C301-4DF9-9FB9-0D2B64E3ACA4}" type="datetime1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67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D2BC-27AB-4C71-8954-A1728AF19E93}" type="datetime1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94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3962-CEFA-4992-B149-2ED8CBCD5A1B}" type="datetime1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383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2708" y="1508760"/>
            <a:ext cx="11074089" cy="4590288"/>
          </a:xfrm>
        </p:spPr>
        <p:txBody>
          <a:bodyPr lIns="0" tIns="0" rIns="0" bIns="0"/>
          <a:lstStyle>
            <a:lvl1pPr>
              <a:spcBef>
                <a:spcPts val="384"/>
              </a:spcBef>
              <a:defRPr>
                <a:latin typeface="Calibri" panose="020F0502020204030204" pitchFamily="34" charset="0"/>
              </a:defRPr>
            </a:lvl1pPr>
            <a:lvl2pPr marL="457200" indent="-230400">
              <a:spcBef>
                <a:spcPts val="384"/>
              </a:spcBef>
              <a:defRPr/>
            </a:lvl2pPr>
            <a:lvl3pPr marL="914400" indent="-230400">
              <a:spcBef>
                <a:spcPts val="384"/>
              </a:spcBef>
              <a:defRPr/>
            </a:lvl3pPr>
            <a:lvl4pPr marL="1375200" indent="-234000">
              <a:spcBef>
                <a:spcPts val="384"/>
              </a:spcBef>
              <a:defRPr/>
            </a:lvl4pPr>
            <a:lvl5pPr marL="2059200" indent="-230400">
              <a:spcBef>
                <a:spcPts val="384"/>
              </a:spcBef>
              <a:defRPr/>
            </a:lvl5pPr>
          </a:lstStyle>
          <a:p>
            <a:pPr lvl="0"/>
            <a:r>
              <a:rPr lang="ru-RU" dirty="0" smtClean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700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092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1489-678E-4070-837D-1CF8213A451A}" type="datetime1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85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8EC9-82C4-4779-B78F-3929AAB8F5C0}" type="datetime1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64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59016-D158-4283-9535-041D8AB27712}" type="datetime1">
              <a:rPr lang="ru-RU" smtClean="0"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60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C435-58D3-4F0F-8906-AE581EF36250}" type="datetime1">
              <a:rPr lang="ru-RU" smtClean="0"/>
              <a:t>05.05.2021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31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D583-794A-4249-ADC3-C6DB586FA23B}" type="datetime1">
              <a:rPr lang="ru-RU" smtClean="0"/>
              <a:t>05.05.2021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94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1283-4331-46EC-92DE-246849AFB0FA}" type="datetime1">
              <a:rPr lang="ru-RU" smtClean="0"/>
              <a:t>05.05.2021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65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ABC4-B32F-4532-997E-F63E37F2AF2A}" type="datetime1">
              <a:rPr lang="ru-RU" smtClean="0"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49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8352-7A71-47AA-A9DE-23B9CC3C2329}" type="datetime1">
              <a:rPr lang="ru-RU" smtClean="0"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56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2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.bin"/><Relationship Id="rId5" Type="http://schemas.openxmlformats.org/officeDocument/2006/relationships/tags" Target="../tags/tag1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18C43-548C-4DB5-AD00-8191CFE98104}" type="datetime1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D7205-15FA-44D4-AB6C-8C0A7B12E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00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960" y="1593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" y="1593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2708" y="162000"/>
            <a:ext cx="10354409" cy="831600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ru-RU" noProof="0" dirty="0" smtClean="0"/>
              <a:t>Заголовок</a:t>
            </a:r>
            <a:endParaRPr lang="en-US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62708" y="1508760"/>
            <a:ext cx="11074089" cy="45902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rgbClr val="548DD4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800" kern="0" smtClean="0">
              <a:solidFill>
                <a:prstClr val="white"/>
              </a:solidFill>
            </a:endParaRPr>
          </a:p>
        </p:txBody>
      </p:sp>
      <p:pic>
        <p:nvPicPr>
          <p:cNvPr id="16" name="Picture 2" descr="C:\Users\idemeuova\Desktop\Logo KAP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1948" y="6273535"/>
            <a:ext cx="264159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239349" y="6377319"/>
            <a:ext cx="487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956CA31-7B4B-4FE5-A94C-8592416D173E}" type="slidenum">
              <a:rPr lang="en-US" sz="1000" smtClean="0">
                <a:solidFill>
                  <a:prstClr val="black"/>
                </a:solidFill>
              </a:rPr>
              <a:pPr algn="ctr"/>
              <a:t>‹#›</a:t>
            </a:fld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13"/>
          <p:cNvSpPr/>
          <p:nvPr userDrawn="1"/>
        </p:nvSpPr>
        <p:spPr>
          <a:xfrm>
            <a:off x="906607" y="6373858"/>
            <a:ext cx="853510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EY / </a:t>
            </a:r>
            <a:r>
              <a:rPr lang="ru-RU" sz="1000" dirty="0" smtClean="0">
                <a:solidFill>
                  <a:prstClr val="black"/>
                </a:solidFill>
              </a:rPr>
              <a:t>КАП – </a:t>
            </a:r>
            <a:r>
              <a:rPr lang="ru-RU" sz="1000" dirty="0" smtClean="0">
                <a:solidFill>
                  <a:prstClr val="black"/>
                </a:solidFill>
                <a:cs typeface="Arial" panose="020B0604020202020204" pitchFamily="34" charset="0"/>
              </a:rPr>
              <a:t>Организационная структура до уровня СЕО-5</a:t>
            </a:r>
            <a:r>
              <a:rPr lang="en-US" sz="1000" dirty="0" smtClean="0">
                <a:solidFill>
                  <a:prstClr val="black"/>
                </a:solidFill>
                <a:cs typeface="Arial" panose="020B0604020202020204" pitchFamily="34" charset="0"/>
              </a:rPr>
              <a:t>. </a:t>
            </a:r>
            <a:r>
              <a:rPr lang="ru-RU" sz="1000" dirty="0" smtClean="0">
                <a:solidFill>
                  <a:prstClr val="black"/>
                </a:solidFill>
                <a:cs typeface="Arial" panose="020B0604020202020204" pitchFamily="34" charset="0"/>
              </a:rPr>
              <a:t>Строго конфиденциально</a:t>
            </a:r>
            <a:r>
              <a:rPr lang="ru-RU" sz="1000" dirty="0" smtClean="0">
                <a:solidFill>
                  <a:prstClr val="black"/>
                </a:solidFill>
              </a:rPr>
              <a:t> © 201</a:t>
            </a:r>
            <a:r>
              <a:rPr lang="en-US" sz="1000" dirty="0" smtClean="0">
                <a:solidFill>
                  <a:prstClr val="black"/>
                </a:solidFill>
              </a:rPr>
              <a:t>6</a:t>
            </a:r>
            <a:endParaRPr lang="ru-RU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90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84"/>
        </a:spcBef>
        <a:buFontTx/>
        <a:buNone/>
        <a:defRPr sz="1800" b="1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384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384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76363" indent="-233362" algn="l" defTabSz="914400" rtl="0" eaLnBrk="1" latinLnBrk="0" hangingPunct="1">
        <a:spcBef>
          <a:spcPts val="384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8988" indent="-230188" algn="l" defTabSz="914400" rtl="0" eaLnBrk="1" latinLnBrk="0" hangingPunct="1">
        <a:spcBef>
          <a:spcPts val="384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828801" y="2386588"/>
            <a:ext cx="8534399" cy="18391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 intensity="3"/>
                    </a14:imgEffect>
                    <a14:imgEffect>
                      <a14:colorTemperature colorTemp="47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516068"/>
            <a:ext cx="12192000" cy="2945208"/>
          </a:xfrm>
          <a:prstGeom prst="rect">
            <a:avLst/>
          </a:prstGeom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9828" y="182881"/>
            <a:ext cx="1802675" cy="100584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82849" y="2111509"/>
            <a:ext cx="116263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Отчет о деятельности субъекта естественных монополий</a:t>
            </a:r>
          </a:p>
          <a:p>
            <a:pPr algn="ctr"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Перед потребителями за 2020 год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27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Фотоотчет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10</a:t>
            </a:fld>
            <a:endParaRPr lang="ru-RU"/>
          </a:p>
        </p:txBody>
      </p:sp>
      <p:pic>
        <p:nvPicPr>
          <p:cNvPr id="2050" name="Picture 2" descr="D:\Users\Prog\Downloads\WhatsApp Image 2021-05-05 at 14.21.28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040" y="1866837"/>
            <a:ext cx="5303521" cy="396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Users\Prog\Downloads\WhatsApp Image 2021-05-05 at 14.21.30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76" y="1866837"/>
            <a:ext cx="5337764" cy="3994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987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Фотоотчет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052" y="1825625"/>
            <a:ext cx="5813896" cy="4351338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7205-15FA-44D4-AB6C-8C0A7B12EAD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3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8164" y="-33524"/>
            <a:ext cx="12200164" cy="721822"/>
            <a:chOff x="0" y="-33524"/>
            <a:chExt cx="12192000" cy="721822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aintStrokes intensity="3"/>
                      </a14:imgEffect>
                      <a14:imgEffect>
                        <a14:colorTemperature colorTemp="4700"/>
                      </a14:imgEffect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-33524"/>
              <a:ext cx="12192000" cy="598439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0" y="564916"/>
              <a:ext cx="12192000" cy="123382"/>
            </a:xfrm>
            <a:prstGeom prst="rect">
              <a:avLst/>
            </a:prstGeom>
            <a:gradFill flip="none" rotWithShape="1">
              <a:gsLst>
                <a:gs pos="0">
                  <a:srgbClr val="295DC5"/>
                </a:gs>
                <a:gs pos="50000">
                  <a:srgbClr val="002060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70034" y="75942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000" b="1" dirty="0">
                <a:solidFill>
                  <a:schemeClr val="bg1"/>
                </a:solidFill>
              </a:endParaRPr>
            </a:p>
          </p:txBody>
        </p:sp>
        <p:pic>
          <p:nvPicPr>
            <p:cNvPr id="1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221643" y="-33523"/>
              <a:ext cx="832478" cy="58667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Номер слайда 1"/>
          <p:cNvSpPr txBox="1">
            <a:spLocks/>
          </p:cNvSpPr>
          <p:nvPr/>
        </p:nvSpPr>
        <p:spPr>
          <a:xfrm>
            <a:off x="11640065" y="6356350"/>
            <a:ext cx="413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DD7205-15FA-44D4-AB6C-8C0A7B12EAD5}" type="slidenum">
              <a:rPr lang="ru-RU" sz="1400" smtClean="0"/>
              <a:pPr/>
              <a:t>2</a:t>
            </a:fld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61984" y="75942"/>
            <a:ext cx="71715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1. </a:t>
            </a:r>
            <a:r>
              <a:rPr lang="ru-RU" sz="2000" b="1" dirty="0">
                <a:solidFill>
                  <a:schemeClr val="bg1"/>
                </a:solidFill>
              </a:rPr>
              <a:t>Объем предоставленных услуг по </a:t>
            </a:r>
            <a:r>
              <a:rPr lang="ru-RU" sz="2000" b="1" dirty="0" err="1">
                <a:solidFill>
                  <a:schemeClr val="bg1"/>
                </a:solidFill>
              </a:rPr>
              <a:t>теплоэнергии</a:t>
            </a:r>
            <a:r>
              <a:rPr lang="ru-RU" sz="2000" b="1" dirty="0">
                <a:solidFill>
                  <a:schemeClr val="bg1"/>
                </a:solidFill>
              </a:rPr>
              <a:t> за 2020 год.</a:t>
            </a:r>
          </a:p>
        </p:txBody>
      </p:sp>
      <p:sp>
        <p:nvSpPr>
          <p:cNvPr id="76" name="Rectangle 62"/>
          <p:cNvSpPr/>
          <p:nvPr/>
        </p:nvSpPr>
        <p:spPr>
          <a:xfrm>
            <a:off x="7363217" y="2421233"/>
            <a:ext cx="2603340" cy="602792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1"/>
          <a:lstStyle/>
          <a:p>
            <a:pPr algn="ctr"/>
            <a:endParaRPr lang="ru-RU" sz="1000" b="1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7" name="Rectangle 62"/>
          <p:cNvSpPr/>
          <p:nvPr/>
        </p:nvSpPr>
        <p:spPr>
          <a:xfrm>
            <a:off x="7363217" y="4665903"/>
            <a:ext cx="2603340" cy="602792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1"/>
          <a:lstStyle/>
          <a:p>
            <a:pPr algn="ctr"/>
            <a:endParaRPr lang="ru-RU" sz="1400" b="1" dirty="0" smtClean="0">
              <a:solidFill>
                <a:srgbClr val="C00000"/>
              </a:solidFill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603371"/>
              </p:ext>
            </p:extLst>
          </p:nvPr>
        </p:nvGraphicFramePr>
        <p:xfrm>
          <a:off x="1802675" y="1449982"/>
          <a:ext cx="9418318" cy="4650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56616"/>
                <a:gridCol w="1525709"/>
                <a:gridCol w="2135993"/>
              </a:tblGrid>
              <a:tr h="9604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Выработка  т/энергии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тГкал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696,543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6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ПОТЕРИ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тГкал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85,346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6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Полезный отпуск теплоэнергии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тГкал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611,197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6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Хознужды т/энергии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тГкал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3,308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6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Отпуск т/энергии на сторону, в том числе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тГкал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607,890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6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 промпредприятия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тГкал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25,425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6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Отпуск  с коллекторов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тГкал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254,892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6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непромышленные предприятия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тГкал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28,077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6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непром. предприятия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тГкал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27,321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6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бюджет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тГкал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28,913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6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население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тГкал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266,167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6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ИП Рябинина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тГкал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4,191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6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КГП на ПХВ Водоканал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тГкал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0,224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6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ПЕРЕДАЧА ТЕПЛОВОЙ ЭНЕРГИИ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тГкал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352,997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18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46134" y="-33524"/>
            <a:ext cx="12200164" cy="1065490"/>
            <a:chOff x="0" y="-33524"/>
            <a:chExt cx="12192000" cy="721822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aintStrokes intensity="3"/>
                      </a14:imgEffect>
                      <a14:imgEffect>
                        <a14:colorTemperature colorTemp="4700"/>
                      </a14:imgEffect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-33524"/>
              <a:ext cx="12192000" cy="598439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0" y="564916"/>
              <a:ext cx="12192000" cy="123382"/>
            </a:xfrm>
            <a:prstGeom prst="rect">
              <a:avLst/>
            </a:prstGeom>
            <a:gradFill flip="none" rotWithShape="1">
              <a:gsLst>
                <a:gs pos="0">
                  <a:srgbClr val="295DC5"/>
                </a:gs>
                <a:gs pos="50000">
                  <a:srgbClr val="002060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70034" y="75942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000" b="1" dirty="0">
                <a:solidFill>
                  <a:schemeClr val="bg1"/>
                </a:solidFill>
              </a:endParaRPr>
            </a:p>
          </p:txBody>
        </p:sp>
        <p:pic>
          <p:nvPicPr>
            <p:cNvPr id="1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221643" y="-33523"/>
              <a:ext cx="832478" cy="58667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Номер слайда 1"/>
          <p:cNvSpPr txBox="1">
            <a:spLocks/>
          </p:cNvSpPr>
          <p:nvPr/>
        </p:nvSpPr>
        <p:spPr>
          <a:xfrm>
            <a:off x="11640065" y="6356350"/>
            <a:ext cx="413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DD7205-15FA-44D4-AB6C-8C0A7B12EAD5}" type="slidenum">
              <a:rPr lang="ru-RU" sz="1400" smtClean="0"/>
              <a:pPr/>
              <a:t>3</a:t>
            </a:fld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61984" y="75942"/>
            <a:ext cx="116850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2. </a:t>
            </a:r>
            <a:r>
              <a:rPr lang="ru-RU" sz="2000" b="1" dirty="0">
                <a:solidFill>
                  <a:schemeClr val="bg1"/>
                </a:solidFill>
              </a:rPr>
              <a:t>Исполнение тарифных смет на услуги АО «</a:t>
            </a:r>
            <a:r>
              <a:rPr lang="ru-RU" sz="2000" b="1" dirty="0" err="1">
                <a:solidFill>
                  <a:schemeClr val="bg1"/>
                </a:solidFill>
              </a:rPr>
              <a:t>Риддер</a:t>
            </a:r>
            <a:r>
              <a:rPr lang="ru-RU" sz="2000" b="1" dirty="0">
                <a:solidFill>
                  <a:schemeClr val="bg1"/>
                </a:solidFill>
              </a:rPr>
              <a:t> ТЭЦ» по производству, передаче, распределению и снабжению тепловой энергией за 2020 год.</a:t>
            </a:r>
          </a:p>
        </p:txBody>
      </p:sp>
      <p:sp>
        <p:nvSpPr>
          <p:cNvPr id="76" name="Rectangle 62"/>
          <p:cNvSpPr/>
          <p:nvPr/>
        </p:nvSpPr>
        <p:spPr>
          <a:xfrm>
            <a:off x="7363217" y="2421233"/>
            <a:ext cx="2603340" cy="602792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1"/>
          <a:lstStyle/>
          <a:p>
            <a:pPr algn="ctr"/>
            <a:endParaRPr lang="ru-RU" sz="1000" b="1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7" name="Rectangle 62"/>
          <p:cNvSpPr/>
          <p:nvPr/>
        </p:nvSpPr>
        <p:spPr>
          <a:xfrm>
            <a:off x="7363217" y="4665903"/>
            <a:ext cx="2603340" cy="602792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1"/>
          <a:lstStyle/>
          <a:p>
            <a:pPr algn="ctr"/>
            <a:endParaRPr lang="ru-RU" sz="1400" b="1" dirty="0" smtClean="0">
              <a:solidFill>
                <a:srgbClr val="C00000"/>
              </a:solidFill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514405"/>
              </p:ext>
            </p:extLst>
          </p:nvPr>
        </p:nvGraphicFramePr>
        <p:xfrm>
          <a:off x="1476102" y="1358537"/>
          <a:ext cx="9000308" cy="47418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9017"/>
                <a:gridCol w="1189627"/>
                <a:gridCol w="1381890"/>
                <a:gridCol w="1377884"/>
                <a:gridCol w="1381890"/>
              </a:tblGrid>
              <a:tr h="4763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Наименование показателей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Ед.изм.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Тепловая энергия - всего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3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План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Факт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Отклонение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9310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Затраты на производство товаров и предоставление услуг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тыс.тенге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2 884 473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3 310 669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-426 196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7634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Расходы периода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тыс.тенге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146 411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213 024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-66 613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7634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Всего затрат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тыс.тенге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3 030 885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3 523 693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-492 809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7634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Прибыль+/убыток-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тыс.тенге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129 182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129 182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7634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Объем оказываемых услуг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тыс.ед.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657,522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607,89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50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7634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Тариф без НДС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тенге/ед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3231,31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4143,56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-912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7634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Себестоимость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тенге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3231,29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4262,25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</a:rPr>
                        <a:t>-1 031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64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8164" y="-33524"/>
            <a:ext cx="12200164" cy="721822"/>
            <a:chOff x="0" y="-33524"/>
            <a:chExt cx="12192000" cy="721822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aintStrokes intensity="3"/>
                      </a14:imgEffect>
                      <a14:imgEffect>
                        <a14:colorTemperature colorTemp="4700"/>
                      </a14:imgEffect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-33524"/>
              <a:ext cx="12192000" cy="598439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0" y="564916"/>
              <a:ext cx="12192000" cy="123382"/>
            </a:xfrm>
            <a:prstGeom prst="rect">
              <a:avLst/>
            </a:prstGeom>
            <a:gradFill flip="none" rotWithShape="1">
              <a:gsLst>
                <a:gs pos="0">
                  <a:srgbClr val="295DC5"/>
                </a:gs>
                <a:gs pos="50000">
                  <a:srgbClr val="002060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70034" y="75942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000" b="1" dirty="0">
                <a:solidFill>
                  <a:schemeClr val="bg1"/>
                </a:solidFill>
              </a:endParaRPr>
            </a:p>
          </p:txBody>
        </p:sp>
        <p:pic>
          <p:nvPicPr>
            <p:cNvPr id="1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985217" y="0"/>
              <a:ext cx="862061" cy="62660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Номер слайда 1"/>
          <p:cNvSpPr txBox="1">
            <a:spLocks/>
          </p:cNvSpPr>
          <p:nvPr/>
        </p:nvSpPr>
        <p:spPr>
          <a:xfrm>
            <a:off x="11640065" y="6356350"/>
            <a:ext cx="413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DD7205-15FA-44D4-AB6C-8C0A7B12EAD5}" type="slidenum">
              <a:rPr lang="ru-RU" sz="1400" smtClean="0"/>
              <a:pPr/>
              <a:t>4</a:t>
            </a:fld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61984" y="75942"/>
            <a:ext cx="110857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3. </a:t>
            </a:r>
            <a:r>
              <a:rPr lang="ru-RU" sz="2000" b="1" dirty="0">
                <a:solidFill>
                  <a:schemeClr val="bg1"/>
                </a:solidFill>
              </a:rPr>
              <a:t>Отчет об исполнении тарифной сметы на услуги по производству тепловой энергии за 2020 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267302"/>
              </p:ext>
            </p:extLst>
          </p:nvPr>
        </p:nvGraphicFramePr>
        <p:xfrm>
          <a:off x="1735908" y="865841"/>
          <a:ext cx="9248501" cy="5855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7205"/>
                <a:gridCol w="3911317"/>
                <a:gridCol w="854647"/>
                <a:gridCol w="1360458"/>
                <a:gridCol w="1238366"/>
                <a:gridCol w="1046508"/>
              </a:tblGrid>
              <a:tr h="6238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№ </a:t>
                      </a:r>
                      <a:r>
                        <a:rPr lang="ru-RU" sz="1400" u="none" strike="noStrike" dirty="0" err="1">
                          <a:effectLst/>
                        </a:rPr>
                        <a:t>п.п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Наименование показателей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Единица измерения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ПЛАН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ФАКТ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откл, 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ctr"/>
                </a:tc>
              </a:tr>
              <a:tr h="41846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Затраты на производство товаров и предоставление услуг, всего, в т.ч.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2 369 711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2 868 630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21,05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</a:tr>
              <a:tr h="213045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Материальные затраты, всего, в т.ч.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1 462 667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1 445 953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-1,14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</a:tr>
              <a:tr h="2130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1.1.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Сырье и материалы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22 879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48 400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111,55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</a:tr>
              <a:tr h="2130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1.2.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ГСМ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11 692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9 968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-14,74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</a:tr>
              <a:tr h="2130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1.3.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Топливо, всего в т.ч.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1 420 657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1 382 894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-2,66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</a:tr>
              <a:tr h="2130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1.4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электрическая энергия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5 265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2 746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-47,84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</a:tr>
              <a:tr h="2130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1.5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вода покупная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2 174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1 944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-10,55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</a:tr>
              <a:tr h="2130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2.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Затраты на оплату труда, всего, в т.ч.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339 350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359 808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6,03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</a:tr>
              <a:tr h="2130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3.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Амортизационные отчисления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203 329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458 032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125,27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</a:tr>
              <a:tr h="2130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Ремонтные работы, всего, в т.ч.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241 550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525 944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117,74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</a:tr>
              <a:tr h="2130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Прочие затраты, всего, в т.ч.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122 814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78 893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-35,76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</a:tr>
              <a:tr h="213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Расходы периода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122 264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100 216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-18,03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</a:tr>
              <a:tr h="2130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Общие и административные расходы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79 084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100 216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26,72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</a:tr>
              <a:tr h="2130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6.1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Затраты на оплату труда, всего, в т.ч.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39 869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48 358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21,29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</a:tr>
              <a:tr h="2130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6.2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Налоги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18 973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22 574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18,98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</a:tr>
              <a:tr h="3473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6.3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Другие административные расходы, всего, в т.ч.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20 242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29 284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44,67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</a:tr>
              <a:tr h="2130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Расходы на выплату вознаграждений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43 180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-100,00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</a:tr>
              <a:tr h="213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III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Всего  затрат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2 491 975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2 968 846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19,14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</a:tr>
              <a:tr h="213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IV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Прибыль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66 473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-891 116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-100,00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</a:tr>
              <a:tr h="213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V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Всего доходов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2 558 448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2 077 730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-18,79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</a:tr>
              <a:tr h="213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VI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Объем оказываемых услуг, всего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Гкал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791,77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696,54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-12,03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</a:tr>
              <a:tr h="213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VII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Тариф (без НДС)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тенге/Гкал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3 231,29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2 982,91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-7,69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0" marR="7920" marT="79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39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8164" y="-33524"/>
            <a:ext cx="12200164" cy="721822"/>
            <a:chOff x="0" y="-33524"/>
            <a:chExt cx="12192000" cy="721822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aintStrokes intensity="3"/>
                      </a14:imgEffect>
                      <a14:imgEffect>
                        <a14:colorTemperature colorTemp="4700"/>
                      </a14:imgEffect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-33524"/>
              <a:ext cx="12192000" cy="598439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0" y="564916"/>
              <a:ext cx="12192000" cy="123382"/>
            </a:xfrm>
            <a:prstGeom prst="rect">
              <a:avLst/>
            </a:prstGeom>
            <a:gradFill flip="none" rotWithShape="1">
              <a:gsLst>
                <a:gs pos="0">
                  <a:srgbClr val="295DC5"/>
                </a:gs>
                <a:gs pos="50000">
                  <a:srgbClr val="002060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70034" y="75942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000" b="1" dirty="0">
                <a:solidFill>
                  <a:schemeClr val="bg1"/>
                </a:solidFill>
              </a:endParaRPr>
            </a:p>
          </p:txBody>
        </p:sp>
        <p:pic>
          <p:nvPicPr>
            <p:cNvPr id="11" name="Picture 1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686424" y="0"/>
              <a:ext cx="1367697" cy="63083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Номер слайда 1"/>
          <p:cNvSpPr txBox="1">
            <a:spLocks/>
          </p:cNvSpPr>
          <p:nvPr/>
        </p:nvSpPr>
        <p:spPr>
          <a:xfrm>
            <a:off x="11640065" y="6356350"/>
            <a:ext cx="413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DD7205-15FA-44D4-AB6C-8C0A7B12EAD5}" type="slidenum">
              <a:rPr lang="ru-RU" sz="1400" smtClean="0"/>
              <a:pPr/>
              <a:t>5</a:t>
            </a:fld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61984" y="-15498"/>
            <a:ext cx="11419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 smtClean="0">
                <a:solidFill>
                  <a:schemeClr val="bg1"/>
                </a:solidFill>
              </a:rPr>
              <a:t>4. </a:t>
            </a:r>
            <a:r>
              <a:rPr lang="ru-RU" altLang="ru-RU" b="1" dirty="0">
                <a:solidFill>
                  <a:schemeClr val="bg1"/>
                </a:solidFill>
              </a:rPr>
              <a:t>Отчет об исполнении тарифной сметы на услуги по передаче и распределению тепловой энергии за 2020 год</a:t>
            </a:r>
            <a:endParaRPr lang="ru-RU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113571"/>
              </p:ext>
            </p:extLst>
          </p:nvPr>
        </p:nvGraphicFramePr>
        <p:xfrm>
          <a:off x="1293222" y="795760"/>
          <a:ext cx="9261565" cy="5743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4894"/>
                <a:gridCol w="4199852"/>
                <a:gridCol w="977415"/>
                <a:gridCol w="1227908"/>
                <a:gridCol w="1305957"/>
                <a:gridCol w="875539"/>
              </a:tblGrid>
              <a:tr h="30955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№ п/п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Наименование показателей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Единица измерения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ПЛАН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ФАКТ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откл, 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ctr"/>
                </a:tc>
              </a:tr>
              <a:tr h="38113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Затраты на производство товаров и предоставление услуг, всего, в т.ч.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475 060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397 594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-16,31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  <a:tr h="20314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Материальные затраты всего, в т.ч.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225 008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147 541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-34,43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  <a:tr h="20314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1.1.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сырье и материалы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2 196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3 772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71,78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  <a:tr h="20314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1.2.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ГСМ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2 973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782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-73,70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  <a:tr h="20314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1.3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вода покупная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678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270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-60,10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  <a:tr h="20314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1.4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Затраты на нормативные потери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тыс.Гкал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130,86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85,35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-34,78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  <a:tr h="20314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219 161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142 717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-34,88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  <a:tr h="20314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Затраты на оплату труда всего, в т.ч.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45 061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44 076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-2,19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  <a:tr h="20314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Амортизационные отчисления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47 144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100 340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112,84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  <a:tr h="20314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Ремонтные работы, всего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46 928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67 178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43,15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  <a:tr h="20314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Прочие затраты, всего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40 666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38 459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-5,43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  <a:tr h="20314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5.1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оплата услуг сторонних организаций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39 745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37 199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-6,41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  <a:tr h="20314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5.2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прочие производственные расходы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921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1 260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36,88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  <a:tr h="20314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II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Расходы периода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14 997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12 337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-17,74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  <a:tr h="20314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Общие и административные расходы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14 997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12 337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-17,74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  <a:tr h="20314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6.1.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Затраты на оплату труда, всего, в т.ч.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5 389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5 927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9,97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  <a:tr h="20314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6.2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Налоги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2 558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2 809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9,80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  <a:tr h="20314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6.3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Другие административные расходы, в т.ч.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7 050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3 601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-48,92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  <a:tr h="20314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III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Всего  затрат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419 803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409 930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-2,35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  <a:tr h="20314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IV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Прибыль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61 814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-11 860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-100,00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  <a:tr h="20314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V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Всего доходов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481 616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398 070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-17,35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  <a:tr h="20314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VI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Полезный отпуск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Гкал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426,387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352,997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-17,21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  <a:tr h="20314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VII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Тариф (без НДС)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тенге/Гкал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1 129,52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1 085,93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-3,86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8" marR="8158" marT="815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40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8164" y="-33524"/>
            <a:ext cx="12200164" cy="721822"/>
            <a:chOff x="0" y="-33524"/>
            <a:chExt cx="12192000" cy="721822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aintStrokes intensity="3"/>
                      </a14:imgEffect>
                      <a14:imgEffect>
                        <a14:colorTemperature colorTemp="4700"/>
                      </a14:imgEffect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-33524"/>
              <a:ext cx="12192000" cy="598439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0" y="564916"/>
              <a:ext cx="12192000" cy="123382"/>
            </a:xfrm>
            <a:prstGeom prst="rect">
              <a:avLst/>
            </a:prstGeom>
            <a:gradFill flip="none" rotWithShape="1">
              <a:gsLst>
                <a:gs pos="0">
                  <a:srgbClr val="295DC5"/>
                </a:gs>
                <a:gs pos="50000">
                  <a:srgbClr val="002060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70034" y="75942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000" b="1" dirty="0">
                <a:solidFill>
                  <a:schemeClr val="bg1"/>
                </a:solidFill>
              </a:endParaRPr>
            </a:p>
          </p:txBody>
        </p:sp>
        <p:pic>
          <p:nvPicPr>
            <p:cNvPr id="1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777804" y="-2908"/>
              <a:ext cx="862630" cy="56782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Номер слайда 1"/>
          <p:cNvSpPr txBox="1">
            <a:spLocks/>
          </p:cNvSpPr>
          <p:nvPr/>
        </p:nvSpPr>
        <p:spPr>
          <a:xfrm>
            <a:off x="11640065" y="6356350"/>
            <a:ext cx="413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DD7205-15FA-44D4-AB6C-8C0A7B12EAD5}" type="slidenum">
              <a:rPr lang="ru-RU" sz="1400" smtClean="0"/>
              <a:pPr/>
              <a:t>6</a:t>
            </a:fld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61984" y="75942"/>
            <a:ext cx="109896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5. </a:t>
            </a:r>
            <a:r>
              <a:rPr lang="ru-RU" sz="2000" b="1" dirty="0">
                <a:solidFill>
                  <a:schemeClr val="bg1"/>
                </a:solidFill>
              </a:rPr>
              <a:t>Отчет об исполнении тарифной сметы на услуги по снабжению тепловой энергией за 2020 год</a:t>
            </a:r>
          </a:p>
        </p:txBody>
      </p:sp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133401" y="6992112"/>
            <a:ext cx="2133600" cy="304800"/>
          </a:xfrm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EEEBEA-4426-4674-B7B6-A67CA294DD66}" type="slidenum">
              <a:rPr lang="ru-RU" altLang="ru-RU" sz="1100" smtClean="0">
                <a:solidFill>
                  <a:srgbClr val="7F7F7F"/>
                </a:solidFill>
                <a:latin typeface="Arial Narrow" pitchFamily="34" charset="0"/>
                <a:cs typeface="Arial" charset="0"/>
              </a:rPr>
              <a:pPr eaLnBrk="1" hangingPunct="1"/>
              <a:t>6</a:t>
            </a:fld>
            <a:endParaRPr lang="ru-RU" altLang="ru-RU" sz="1100" smtClean="0">
              <a:solidFill>
                <a:srgbClr val="7F7F7F"/>
              </a:solidFill>
              <a:latin typeface="Arial Narrow" pitchFamily="34" charset="0"/>
              <a:cs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136831"/>
              </p:ext>
            </p:extLst>
          </p:nvPr>
        </p:nvGraphicFramePr>
        <p:xfrm>
          <a:off x="1515292" y="847000"/>
          <a:ext cx="8948057" cy="52063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3389"/>
                <a:gridCol w="3282222"/>
                <a:gridCol w="998772"/>
                <a:gridCol w="892563"/>
                <a:gridCol w="991735"/>
                <a:gridCol w="1989376"/>
              </a:tblGrid>
              <a:tr h="4784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Наименование показателей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ФАКТ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</a:rPr>
                        <a:t>откл</a:t>
                      </a:r>
                      <a:r>
                        <a:rPr lang="ru-RU" sz="1400" u="none" strike="noStrike" dirty="0">
                          <a:effectLst/>
                        </a:rPr>
                        <a:t>, 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2194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Общие и административные расходы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9 150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12 468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-26,61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2194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Затраты на оплату труда,АУП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3 171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6 015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-47,29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2194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1.2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социальный налог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287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546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-47,47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2194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налоговые платежи и сборы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1 521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2 809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-45,86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2194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Другие административные расходы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4 459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3 644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22,36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2150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II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Расходы по реализации, в т.ч.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39 702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44 446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-10,67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215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Общие расходы, всего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39 702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44 446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-10,67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215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4.1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затраты на оплату труда, Отдела Сбыт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28 192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33 000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-14,57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215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4.1.2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социальный налог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2 421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2 901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-16,56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215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другие расходы, в т.ч.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11 511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11 446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0,57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2194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III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Всего  затрат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48 853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56 914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-14,16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2194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IV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Прибыль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895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-11 087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-100,00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2194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V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Всего доходов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тенге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49 748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45 827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8,56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65417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VI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Полезный отпуск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Гкал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657,52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607,89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8,16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2194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VII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Тариф (без НДС)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тенге/Гкал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75,66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74,72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1,25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8164" y="-33524"/>
            <a:ext cx="12200164" cy="721822"/>
            <a:chOff x="0" y="-33524"/>
            <a:chExt cx="12192000" cy="721822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aintStrokes intensity="3"/>
                      </a14:imgEffect>
                      <a14:imgEffect>
                        <a14:colorTemperature colorTemp="4700"/>
                      </a14:imgEffect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-33524"/>
              <a:ext cx="12192000" cy="598439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0" y="564916"/>
              <a:ext cx="12192000" cy="123382"/>
            </a:xfrm>
            <a:prstGeom prst="rect">
              <a:avLst/>
            </a:prstGeom>
            <a:gradFill flip="none" rotWithShape="1">
              <a:gsLst>
                <a:gs pos="0">
                  <a:srgbClr val="295DC5"/>
                </a:gs>
                <a:gs pos="50000">
                  <a:srgbClr val="002060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70034" y="75942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000" b="1" dirty="0">
                <a:solidFill>
                  <a:schemeClr val="bg1"/>
                </a:solidFill>
              </a:endParaRPr>
            </a:p>
          </p:txBody>
        </p:sp>
        <p:pic>
          <p:nvPicPr>
            <p:cNvPr id="1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221643" y="-33523"/>
              <a:ext cx="832478" cy="58667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Номер слайда 1"/>
          <p:cNvSpPr txBox="1">
            <a:spLocks/>
          </p:cNvSpPr>
          <p:nvPr/>
        </p:nvSpPr>
        <p:spPr>
          <a:xfrm>
            <a:off x="11640065" y="6356350"/>
            <a:ext cx="413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DD7205-15FA-44D4-AB6C-8C0A7B12EAD5}" type="slidenum">
              <a:rPr lang="ru-RU" sz="1400" smtClean="0"/>
              <a:pPr/>
              <a:t>7</a:t>
            </a:fld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61984" y="75942"/>
            <a:ext cx="104492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6. </a:t>
            </a:r>
            <a:r>
              <a:rPr lang="ru-RU" sz="2000" b="1" dirty="0">
                <a:solidFill>
                  <a:schemeClr val="bg1"/>
                </a:solidFill>
              </a:rPr>
              <a:t>Тарифная смета АО "</a:t>
            </a:r>
            <a:r>
              <a:rPr lang="ru-RU" sz="2000" b="1" dirty="0" err="1">
                <a:solidFill>
                  <a:schemeClr val="bg1"/>
                </a:solidFill>
              </a:rPr>
              <a:t>Риддер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ТЭЦ"на</a:t>
            </a:r>
            <a:r>
              <a:rPr lang="ru-RU" sz="2000" b="1" dirty="0">
                <a:solidFill>
                  <a:schemeClr val="bg1"/>
                </a:solidFill>
              </a:rPr>
              <a:t> услуги по передаче электрической </a:t>
            </a:r>
            <a:r>
              <a:rPr lang="ru-RU" sz="2000" b="1" dirty="0" smtClean="0">
                <a:solidFill>
                  <a:schemeClr val="bg1"/>
                </a:solidFill>
              </a:rPr>
              <a:t>энергии 2020 год.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6" name="Rectangle 62"/>
          <p:cNvSpPr/>
          <p:nvPr/>
        </p:nvSpPr>
        <p:spPr>
          <a:xfrm>
            <a:off x="7363217" y="2421233"/>
            <a:ext cx="2603340" cy="602792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1"/>
          <a:lstStyle/>
          <a:p>
            <a:pPr algn="ctr"/>
            <a:endParaRPr lang="ru-RU" sz="1000" b="1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7" name="Rectangle 62"/>
          <p:cNvSpPr/>
          <p:nvPr/>
        </p:nvSpPr>
        <p:spPr>
          <a:xfrm>
            <a:off x="7363217" y="4665903"/>
            <a:ext cx="2603340" cy="602792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1"/>
          <a:lstStyle/>
          <a:p>
            <a:pPr algn="ctr"/>
            <a:endParaRPr lang="ru-RU" sz="1400" b="1" dirty="0" smtClean="0">
              <a:solidFill>
                <a:srgbClr val="C00000"/>
              </a:solidFill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246008"/>
              </p:ext>
            </p:extLst>
          </p:nvPr>
        </p:nvGraphicFramePr>
        <p:xfrm>
          <a:off x="940526" y="822960"/>
          <a:ext cx="9535885" cy="5566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1387"/>
                <a:gridCol w="2073773"/>
                <a:gridCol w="48999"/>
                <a:gridCol w="1741336"/>
                <a:gridCol w="1194058"/>
                <a:gridCol w="1111136"/>
                <a:gridCol w="1243809"/>
                <a:gridCol w="1061387"/>
              </a:tblGrid>
              <a:tr h="197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№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Наименование показателей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Ед. измерения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ПЛАН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ФАКТ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Откл 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ctr"/>
                </a:tc>
              </a:tr>
              <a:tr h="38836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Затраты на производство товаров и услуг всего в том числе: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43 891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148 681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238,75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</a:tr>
              <a:tr h="579186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Материальные затраты, всего: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тыс.тг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715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422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-41,01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</a:tr>
              <a:tr h="579186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Затраты на оплату труда всего: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тыс.тг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6 464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12 208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88,87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</a:tr>
              <a:tr h="388361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Амортизация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тыс.тг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17 328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38 062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119,66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</a:tr>
              <a:tr h="388361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Ремонт всего, в т.ч: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тыс.тг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44 287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97 597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120,37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</a:tr>
              <a:tr h="1151664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5.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Услуги сторонних организаций производственного характера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тыс.тг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558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140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-74,92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</a:tr>
              <a:tr h="19753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Всего затрат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тыс.тг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69 606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148 681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113,60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</a:tr>
              <a:tr h="19753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III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Прибыль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тыс.тг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0,00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</a:tr>
              <a:tr h="19753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IV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Всего доходов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тыс.тг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69606,3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63488,77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-8,79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</a:tr>
              <a:tr h="37046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Объемы оказываемых услуг всего, в т.ч.: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тыс.кВтч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318574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291275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-8,57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</a:tr>
              <a:tr h="19753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VI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Тариф (без НДС)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тенге/кВт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0,22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0,51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133,56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93" marR="5893" marT="589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43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8164" y="-33524"/>
            <a:ext cx="12200164" cy="721822"/>
            <a:chOff x="0" y="-33524"/>
            <a:chExt cx="12192000" cy="721822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aintStrokes intensity="3"/>
                      </a14:imgEffect>
                      <a14:imgEffect>
                        <a14:colorTemperature colorTemp="4700"/>
                      </a14:imgEffect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-33524"/>
              <a:ext cx="12192000" cy="598439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0" y="564916"/>
              <a:ext cx="12192000" cy="123382"/>
            </a:xfrm>
            <a:prstGeom prst="rect">
              <a:avLst/>
            </a:prstGeom>
            <a:gradFill flip="none" rotWithShape="1">
              <a:gsLst>
                <a:gs pos="0">
                  <a:srgbClr val="295DC5"/>
                </a:gs>
                <a:gs pos="50000">
                  <a:srgbClr val="002060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70034" y="75942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000" b="1" dirty="0">
                <a:solidFill>
                  <a:schemeClr val="bg1"/>
                </a:solidFill>
              </a:endParaRPr>
            </a:p>
          </p:txBody>
        </p:sp>
        <p:pic>
          <p:nvPicPr>
            <p:cNvPr id="1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985217" y="0"/>
              <a:ext cx="862061" cy="62660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Номер слайда 1"/>
          <p:cNvSpPr txBox="1">
            <a:spLocks/>
          </p:cNvSpPr>
          <p:nvPr/>
        </p:nvSpPr>
        <p:spPr>
          <a:xfrm>
            <a:off x="11640065" y="6356350"/>
            <a:ext cx="413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DD7205-15FA-44D4-AB6C-8C0A7B12EAD5}" type="slidenum">
              <a:rPr lang="ru-RU" sz="1400" smtClean="0"/>
              <a:pPr/>
              <a:t>8</a:t>
            </a:fld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61984" y="75942"/>
            <a:ext cx="98564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7. </a:t>
            </a:r>
            <a:r>
              <a:rPr lang="ru-RU" sz="2000" b="1" dirty="0">
                <a:solidFill>
                  <a:schemeClr val="bg1"/>
                </a:solidFill>
              </a:rPr>
              <a:t>Инвестиционная программа  на период с 01.03.2020 по 28.02.2021г. АО "</a:t>
            </a:r>
            <a:r>
              <a:rPr lang="ru-RU" sz="2000" b="1" dirty="0" err="1">
                <a:solidFill>
                  <a:schemeClr val="bg1"/>
                </a:solidFill>
              </a:rPr>
              <a:t>Ридер</a:t>
            </a:r>
            <a:r>
              <a:rPr lang="ru-RU" sz="2000" b="1" dirty="0">
                <a:solidFill>
                  <a:schemeClr val="bg1"/>
                </a:solidFill>
              </a:rPr>
              <a:t> ТЭЦ"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467558"/>
              </p:ext>
            </p:extLst>
          </p:nvPr>
        </p:nvGraphicFramePr>
        <p:xfrm>
          <a:off x="927463" y="979715"/>
          <a:ext cx="10349539" cy="56113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711"/>
                <a:gridCol w="121754"/>
                <a:gridCol w="4738069"/>
                <a:gridCol w="1460228"/>
                <a:gridCol w="1241193"/>
                <a:gridCol w="2135584"/>
              </a:tblGrid>
              <a:tr h="43313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№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Мероприятия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ПЛАН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ФАКТ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Примечание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</a:tr>
              <a:tr h="21128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Производство тепловой энергии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Капитальный ремонт котлоагрегата ПК-19-2 ст.№4 (согласно ПТЭ межремонтный период 4 года).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70 500,0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32 335,54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Экономия в ходе закупок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</a:tr>
              <a:tr h="359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Капитальный ремонт паровой турбины ПТ-12-35/10 ст.№2 (согласно ПТЭ межремонтный период 4 года).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40 000,0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72 544,07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Удорожание работ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</a:tr>
              <a:tr h="8979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Реконструкция золошлакопроводов - 425м (замена металлического трубопровода ф325х9 мм для транспортировки золошлаковой смеси на трубу полиэтиленовую ф315х18,7мм ПЭ-100 SDR17, ГОСТ 18599-2001, устойчивую к агрессивной среде).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7 500,0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8 435,36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Удорожание работ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</a:tr>
              <a:tr h="2112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Капитальный ремонт портального крана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9 000,0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6 326,52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Экономия в ходе закупок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</a:tr>
              <a:tr h="2112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Капитальный ремонт турбогенератора ВР 6/3 10М ст. №4  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56 322,0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63 346,16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Удорожание работ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</a:tr>
              <a:tr h="2112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183 322,0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182 987,6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</a:tr>
              <a:tr h="2112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</a:tr>
              <a:tr h="211287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Передача и распределение тепловой энергии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Капитальный ремонт тепловых сетей (замена магистральных трубопроводов) - 855 м.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             97 477,00 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34154,70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Экономия в ходе закупок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</a:tr>
              <a:tr h="2112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ИТОГО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97 477,0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34 154,7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</a:tr>
              <a:tr h="211287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6" marR="9046" marT="904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6" marR="9046" marT="904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6" marR="9046" marT="90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6" marR="9046" marT="90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6" marR="9046" marT="9046" marB="0" anchor="b"/>
                </a:tc>
              </a:tr>
              <a:tr h="21128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Снабжение тепловой энергией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2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Приобретение приборов учета тепловой энергии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1 399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2 412,9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Удорожание цен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</a:tr>
              <a:tr h="2112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ИТОГО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1399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2 412,9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</a:tr>
              <a:tr h="348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ИТОГО: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282 198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219 555,2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46" marR="9046" marT="904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22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8164" y="-33524"/>
            <a:ext cx="12200164" cy="721822"/>
            <a:chOff x="0" y="-33524"/>
            <a:chExt cx="12192000" cy="721822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aintStrokes intensity="3"/>
                      </a14:imgEffect>
                      <a14:imgEffect>
                        <a14:colorTemperature colorTemp="4700"/>
                      </a14:imgEffect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-33524"/>
              <a:ext cx="12192000" cy="598439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0" y="564916"/>
              <a:ext cx="12192000" cy="123382"/>
            </a:xfrm>
            <a:prstGeom prst="rect">
              <a:avLst/>
            </a:prstGeom>
            <a:gradFill flip="none" rotWithShape="1">
              <a:gsLst>
                <a:gs pos="0">
                  <a:srgbClr val="295DC5"/>
                </a:gs>
                <a:gs pos="50000">
                  <a:srgbClr val="002060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70034" y="75942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000" b="1" dirty="0">
                <a:solidFill>
                  <a:schemeClr val="bg1"/>
                </a:solidFill>
              </a:endParaRPr>
            </a:p>
          </p:txBody>
        </p:sp>
        <p:pic>
          <p:nvPicPr>
            <p:cNvPr id="11" name="Picture 1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816967" y="-2907"/>
              <a:ext cx="1237155" cy="62951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640935" y="2837204"/>
            <a:ext cx="105742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000" dirty="0" smtClean="0">
                <a:solidFill>
                  <a:srgbClr val="213B69"/>
                </a:solidFill>
              </a:rPr>
              <a:t>НАЗАРЛАРЫҢЫЗҒА РАХМЕТ!</a:t>
            </a:r>
          </a:p>
          <a:p>
            <a:pPr algn="ctr"/>
            <a:r>
              <a:rPr lang="ru-RU" sz="6000" dirty="0" smtClean="0">
                <a:solidFill>
                  <a:srgbClr val="213B69"/>
                </a:solidFill>
              </a:rPr>
              <a:t>СПАСИБО ЗА ВНИМАНИЕ!</a:t>
            </a:r>
            <a:endParaRPr lang="ru-RU" sz="6000" dirty="0">
              <a:solidFill>
                <a:srgbClr val="213B69"/>
              </a:solidFill>
            </a:endParaRPr>
          </a:p>
        </p:txBody>
      </p:sp>
      <p:sp>
        <p:nvSpPr>
          <p:cNvPr id="12" name="Номер слайда 1"/>
          <p:cNvSpPr txBox="1">
            <a:spLocks/>
          </p:cNvSpPr>
          <p:nvPr/>
        </p:nvSpPr>
        <p:spPr>
          <a:xfrm>
            <a:off x="11640065" y="6356350"/>
            <a:ext cx="413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DD7205-15FA-44D4-AB6C-8C0A7B12EAD5}" type="slidenum">
              <a:rPr lang="ru-RU" sz="1400" smtClean="0"/>
              <a:pPr/>
              <a:t>9</a:t>
            </a:fld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7224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blank">
  <a:themeElements>
    <a:clrScheme name="SK Transformation">
      <a:dk1>
        <a:sysClr val="windowText" lastClr="000000"/>
      </a:dk1>
      <a:lt1>
        <a:sysClr val="window" lastClr="FFFFFF"/>
      </a:lt1>
      <a:dk2>
        <a:srgbClr val="082C50"/>
      </a:dk2>
      <a:lt2>
        <a:srgbClr val="808080"/>
      </a:lt2>
      <a:accent1>
        <a:srgbClr val="E2E2E2"/>
      </a:accent1>
      <a:accent2>
        <a:srgbClr val="CCE3F2"/>
      </a:accent2>
      <a:accent3>
        <a:srgbClr val="DC8700"/>
      </a:accent3>
      <a:accent4>
        <a:srgbClr val="E94244"/>
      </a:accent4>
      <a:accent5>
        <a:srgbClr val="FFDA07"/>
      </a:accent5>
      <a:accent6>
        <a:srgbClr val="049536"/>
      </a:accent6>
      <a:hlink>
        <a:srgbClr val="006CBA"/>
      </a:hlink>
      <a:folHlink>
        <a:srgbClr val="349AD3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 anchor="t">
        <a:spAutoFit/>
      </a:bodyPr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16034</TotalTime>
  <Words>1462</Words>
  <Application>Microsoft Office PowerPoint</Application>
  <PresentationFormat>Произвольный</PresentationFormat>
  <Paragraphs>645</Paragraphs>
  <Slides>11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Тема Office</vt:lpstr>
      <vt:lpstr>8_blank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Фотоотчет</vt:lpstr>
      <vt:lpstr>Фотоотчет</vt:lpstr>
    </vt:vector>
  </TitlesOfParts>
  <Company>АО "НАК "Казатомпром"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Клюева Галина</dc:creator>
  <cp:lastModifiedBy>Prog</cp:lastModifiedBy>
  <cp:revision>1015</cp:revision>
  <cp:lastPrinted>2019-10-18T08:43:02Z</cp:lastPrinted>
  <dcterms:created xsi:type="dcterms:W3CDTF">2016-08-18T09:46:11Z</dcterms:created>
  <dcterms:modified xsi:type="dcterms:W3CDTF">2021-05-05T08:27:33Z</dcterms:modified>
</cp:coreProperties>
</file>